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</p:sldMasterIdLst>
  <p:notesMasterIdLst>
    <p:notesMasterId r:id="rId24"/>
  </p:notesMasterIdLst>
  <p:sldIdLst>
    <p:sldId id="256" r:id="rId2"/>
    <p:sldId id="259" r:id="rId3"/>
    <p:sldId id="262" r:id="rId4"/>
    <p:sldId id="257" r:id="rId5"/>
    <p:sldId id="258" r:id="rId6"/>
    <p:sldId id="263" r:id="rId7"/>
    <p:sldId id="270" r:id="rId8"/>
    <p:sldId id="271" r:id="rId9"/>
    <p:sldId id="275" r:id="rId10"/>
    <p:sldId id="272" r:id="rId11"/>
    <p:sldId id="268" r:id="rId12"/>
    <p:sldId id="269" r:id="rId13"/>
    <p:sldId id="265" r:id="rId14"/>
    <p:sldId id="267" r:id="rId15"/>
    <p:sldId id="264" r:id="rId16"/>
    <p:sldId id="266" r:id="rId17"/>
    <p:sldId id="277" r:id="rId18"/>
    <p:sldId id="280" r:id="rId19"/>
    <p:sldId id="276" r:id="rId20"/>
    <p:sldId id="278" r:id="rId21"/>
    <p:sldId id="279" r:id="rId22"/>
    <p:sldId id="281" r:id="rId2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76" autoAdjust="0"/>
  </p:normalViewPr>
  <p:slideViewPr>
    <p:cSldViewPr>
      <p:cViewPr>
        <p:scale>
          <a:sx n="44" d="100"/>
          <a:sy n="44" d="100"/>
        </p:scale>
        <p:origin x="-1704" y="-10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9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1686915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CC0000"/>
              </a:buClr>
              <a:buSzPct val="25000"/>
              <a:buFont typeface="Arial"/>
              <a:buNone/>
            </a:pPr>
            <a:r>
              <a:rPr lang="en-US" sz="1800" b="1" i="1" u="sng" strike="noStrike" cap="none" baseline="0">
                <a:solidFill>
                  <a:srgbClr val="CC0000"/>
                </a:solidFill>
              </a:rPr>
              <a:t>Graphic Needed Here </a:t>
            </a:r>
          </a:p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1" i="1" u="sng" strike="noStrike" cap="none" baseline="0">
              <a:solidFill>
                <a:srgbClr val="CC0000"/>
              </a:solidFill>
            </a:endParaRPr>
          </a:p>
          <a:p>
            <a:pPr marL="0" marR="0" lvl="0" indent="0" algn="l" rtl="0">
              <a:spcBef>
                <a:spcPts val="0"/>
              </a:spcBef>
              <a:buClr>
                <a:srgbClr val="CC0000"/>
              </a:buClr>
              <a:buSzPct val="25000"/>
              <a:buFont typeface="Arial"/>
              <a:buNone/>
            </a:pPr>
            <a:r>
              <a:rPr lang="en-US" sz="1800" b="1" i="1" u="sng" strike="noStrike" cap="none" baseline="0">
                <a:solidFill>
                  <a:srgbClr val="CC0000"/>
                </a:solidFill>
              </a:rPr>
              <a:t>50 Words Total Here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CC0000"/>
              </a:buClr>
              <a:buSzPct val="25000"/>
              <a:buFont typeface="Arial"/>
              <a:buNone/>
            </a:pPr>
            <a:r>
              <a:rPr lang="en-US" sz="1800" b="1" i="1" u="sng" strike="noStrike" cap="none" baseline="0">
                <a:solidFill>
                  <a:srgbClr val="CC0000"/>
                </a:solidFill>
              </a:rPr>
              <a:t>Graphic Needed Here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CC0000"/>
              </a:buClr>
              <a:buSzPct val="25000"/>
              <a:buFont typeface="Arial"/>
              <a:buNone/>
            </a:pPr>
            <a:r>
              <a:rPr lang="en-US" sz="1800" b="1" i="1" u="sng" strike="noStrike" cap="none" baseline="0">
                <a:solidFill>
                  <a:srgbClr val="CC0000"/>
                </a:solidFill>
              </a:rPr>
              <a:t>Graphic Needed Here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CC0000"/>
              </a:buClr>
              <a:buSzPct val="25000"/>
              <a:buFont typeface="Arial"/>
              <a:buNone/>
            </a:pPr>
            <a:r>
              <a:rPr lang="en-US" sz="1800" b="1" i="1" u="sng" strike="noStrike" cap="none" baseline="0">
                <a:solidFill>
                  <a:srgbClr val="CC0000"/>
                </a:solidFill>
              </a:rPr>
              <a:t>Graphic Needed Here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CC0000"/>
              </a:buClr>
              <a:buSzPct val="25000"/>
              <a:buFont typeface="Arial"/>
              <a:buNone/>
            </a:pPr>
            <a:r>
              <a:rPr lang="en-US" sz="1800" b="1" i="1" u="sng" strike="noStrike" cap="none" baseline="0">
                <a:solidFill>
                  <a:srgbClr val="CC0000"/>
                </a:solidFill>
              </a:rPr>
              <a:t>Graphic Needed Here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CC0000"/>
              </a:buClr>
              <a:buSzPct val="25000"/>
              <a:buFont typeface="Arial"/>
              <a:buNone/>
            </a:pPr>
            <a:r>
              <a:rPr lang="en-US" sz="1800" b="1" i="1" u="sng" strike="noStrike" cap="none" baseline="0">
                <a:solidFill>
                  <a:srgbClr val="CC0000"/>
                </a:solidFill>
              </a:rPr>
              <a:t>Graphic Needed Here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>
      <p:bgPr>
        <a:solidFill>
          <a:schemeClr val="lt1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Shape 28"/>
          <p:cNvGrpSpPr/>
          <p:nvPr/>
        </p:nvGrpSpPr>
        <p:grpSpPr>
          <a:xfrm>
            <a:off x="-3222625" y="304800"/>
            <a:ext cx="11909425" cy="4724400"/>
            <a:chOff x="-3222625" y="304800"/>
            <a:chExt cx="11909425" cy="4724400"/>
          </a:xfrm>
        </p:grpSpPr>
        <p:cxnSp>
          <p:nvCxnSpPr>
            <p:cNvPr id="29" name="Shape 29"/>
            <p:cNvCxnSpPr/>
            <p:nvPr/>
          </p:nvCxnSpPr>
          <p:spPr>
            <a:xfrm>
              <a:off x="1447800" y="2514600"/>
              <a:ext cx="7239000" cy="0"/>
            </a:xfrm>
            <a:prstGeom prst="straightConnector1">
              <a:avLst/>
            </a:prstGeom>
            <a:noFill/>
            <a:ln w="12700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30" name="Shape 30"/>
            <p:cNvSpPr/>
            <p:nvPr/>
          </p:nvSpPr>
          <p:spPr>
            <a:xfrm>
              <a:off x="-2514600" y="1371600"/>
              <a:ext cx="3657600" cy="3657600"/>
            </a:xfrm>
            <a:custGeom>
              <a:avLst/>
              <a:gdLst/>
              <a:ahLst/>
              <a:cxnLst/>
              <a:rect l="0" t="0" r="0" b="0"/>
              <a:pathLst>
                <a:path w="64000" h="64000" extrusionOk="0">
                  <a:moveTo>
                    <a:pt x="44083" y="2369"/>
                  </a:moveTo>
                  <a:cubicBezTo>
                    <a:pt x="49970" y="4769"/>
                    <a:pt x="55011" y="8871"/>
                    <a:pt x="58558" y="14148"/>
                  </a:cubicBezTo>
                  <a:cubicBezTo>
                    <a:pt x="62104" y="19425"/>
                    <a:pt x="64000" y="25641"/>
                    <a:pt x="64000" y="32000"/>
                  </a:cubicBezTo>
                  <a:cubicBezTo>
                    <a:pt x="64000" y="38358"/>
                    <a:pt x="62104" y="44574"/>
                    <a:pt x="58558" y="49851"/>
                  </a:cubicBezTo>
                  <a:cubicBezTo>
                    <a:pt x="55011" y="55128"/>
                    <a:pt x="49970" y="59230"/>
                    <a:pt x="44083" y="61631"/>
                  </a:cubicBezTo>
                  <a:cubicBezTo>
                    <a:pt x="44083" y="61631"/>
                    <a:pt x="44082" y="61631"/>
                    <a:pt x="44082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3" y="2368"/>
                  </a:lnTo>
                  <a:cubicBezTo>
                    <a:pt x="44082" y="2368"/>
                    <a:pt x="44082" y="2368"/>
                    <a:pt x="44082" y="2368"/>
                  </a:cubicBezTo>
                  <a:cubicBezTo>
                    <a:pt x="44082" y="2368"/>
                    <a:pt x="44082" y="2368"/>
                    <a:pt x="44082" y="2368"/>
                  </a:cubicBezTo>
                  <a:cubicBezTo>
                    <a:pt x="44082" y="2368"/>
                    <a:pt x="44082" y="2368"/>
                    <a:pt x="44082" y="2368"/>
                  </a:cubicBezTo>
                  <a:cubicBezTo>
                    <a:pt x="44082" y="2368"/>
                    <a:pt x="44083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Shape 31"/>
            <p:cNvSpPr/>
            <p:nvPr/>
          </p:nvSpPr>
          <p:spPr>
            <a:xfrm>
              <a:off x="-3222625" y="304800"/>
              <a:ext cx="4038600" cy="4038600"/>
            </a:xfrm>
            <a:custGeom>
              <a:avLst/>
              <a:gdLst/>
              <a:ahLst/>
              <a:cxnLst/>
              <a:rect l="0" t="0" r="0" b="0"/>
              <a:pathLst>
                <a:path w="64000" h="64000" extrusionOk="0">
                  <a:moveTo>
                    <a:pt x="50994" y="6247"/>
                  </a:moveTo>
                  <a:cubicBezTo>
                    <a:pt x="55026" y="9221"/>
                    <a:pt x="58305" y="13101"/>
                    <a:pt x="60564" y="17574"/>
                  </a:cubicBezTo>
                  <a:cubicBezTo>
                    <a:pt x="62822" y="22047"/>
                    <a:pt x="64000" y="26989"/>
                    <a:pt x="64000" y="32000"/>
                  </a:cubicBezTo>
                  <a:cubicBezTo>
                    <a:pt x="64000" y="37010"/>
                    <a:pt x="62822" y="41952"/>
                    <a:pt x="60564" y="46425"/>
                  </a:cubicBezTo>
                  <a:cubicBezTo>
                    <a:pt x="58305" y="50898"/>
                    <a:pt x="55026" y="54778"/>
                    <a:pt x="50994" y="57753"/>
                  </a:cubicBezTo>
                  <a:cubicBezTo>
                    <a:pt x="50994" y="57753"/>
                    <a:pt x="50994" y="57753"/>
                    <a:pt x="50993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4" y="6246"/>
                  </a:lnTo>
                  <a:cubicBezTo>
                    <a:pt x="50993" y="6246"/>
                    <a:pt x="50993" y="6246"/>
                    <a:pt x="50993" y="6246"/>
                  </a:cubicBezTo>
                  <a:cubicBezTo>
                    <a:pt x="50993" y="6246"/>
                    <a:pt x="50993" y="6246"/>
                    <a:pt x="50993" y="6246"/>
                  </a:cubicBezTo>
                  <a:cubicBezTo>
                    <a:pt x="50993" y="6246"/>
                    <a:pt x="50993" y="6246"/>
                    <a:pt x="50993" y="6246"/>
                  </a:cubicBezTo>
                  <a:cubicBezTo>
                    <a:pt x="50994" y="6246"/>
                    <a:pt x="50994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" name="Shape 32"/>
          <p:cNvSpPr txBox="1">
            <a:spLocks noGrp="1"/>
          </p:cNvSpPr>
          <p:nvPr>
            <p:ph type="ctrTitle"/>
          </p:nvPr>
        </p:nvSpPr>
        <p:spPr>
          <a:xfrm>
            <a:off x="1443037" y="985837"/>
            <a:ext cx="7239000" cy="1444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ubTitle" idx="1"/>
          </p:nvPr>
        </p:nvSpPr>
        <p:spPr>
          <a:xfrm>
            <a:off x="1443037" y="3427412"/>
            <a:ext cx="7239000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995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/>
            </a:lvl1pPr>
            <a:lvl2pPr marL="742950" marR="0" indent="-174625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●"/>
              <a:defRPr/>
            </a:lvl2pPr>
            <a:lvl3pPr marL="1143000" marR="0" indent="-137794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/>
            </a:lvl3pPr>
            <a:lvl4pPr marL="1600200" marR="0" indent="-144144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●"/>
              <a:defRPr/>
            </a:lvl4pPr>
            <a:lvl5pPr marL="2057400" marR="0" indent="-15621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/>
            </a:lvl5pPr>
            <a:lvl6pPr marL="2514600" marR="0" indent="-15621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/>
            </a:lvl6pPr>
            <a:lvl7pPr marL="3429000" marR="0" indent="-156209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/>
            </a:lvl7pPr>
            <a:lvl8pPr marL="4800600" marR="0" indent="-156209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/>
            </a:lvl8pPr>
            <a:lvl9pPr marL="6629400" marR="0" indent="-156209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34290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4800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6629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taff.gps.edu/mines/Age%20of%20Absol%20-%20Enlightend%20Despots.ht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hyperlink" Target="http://cooler.irk.ru/lt/livet_russia1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DB25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838200" y="10668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Philosophes,</a:t>
            </a:r>
            <a:r>
              <a:rPr lang="en-US" sz="44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Leaders</a:t>
            </a:r>
            <a:r>
              <a:rPr lang="en-US" sz="44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and the Enlightenment</a:t>
            </a:r>
            <a:endParaRPr lang="en-US" sz="44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0600" y="2819400"/>
            <a:ext cx="7162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Using the Scientific Method to promote</a:t>
            </a:r>
          </a:p>
          <a:p>
            <a:r>
              <a:rPr lang="en-US" sz="3200" dirty="0" smtClean="0"/>
              <a:t>Happiness</a:t>
            </a:r>
          </a:p>
          <a:p>
            <a:r>
              <a:rPr lang="en-US" sz="3200" dirty="0" smtClean="0"/>
              <a:t>Reason</a:t>
            </a:r>
          </a:p>
          <a:p>
            <a:r>
              <a:rPr lang="en-US" sz="3200" dirty="0" smtClean="0"/>
              <a:t>Liberty</a:t>
            </a:r>
          </a:p>
          <a:p>
            <a:r>
              <a:rPr lang="en-US" sz="3200" dirty="0" smtClean="0"/>
              <a:t>Progress</a:t>
            </a:r>
            <a:endParaRPr lang="en-US" sz="32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 idx="4294967295"/>
          </p:nvPr>
        </p:nvSpPr>
        <p:spPr>
          <a:xfrm>
            <a:off x="496887" y="522968"/>
            <a:ext cx="7313612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Royal Society of London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4294967295"/>
          </p:nvPr>
        </p:nvSpPr>
        <p:spPr>
          <a:xfrm>
            <a:off x="914400" y="1827211"/>
            <a:ext cx="8077199" cy="48021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9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Founded in the 1600’s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9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Group encouraged scientific discoveries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9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Society sponsored James Cook who was the first to reach and chart: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ymbol"/>
              <a:buChar char="●"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east coast of Australia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ymbol"/>
              <a:buChar char="●"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New Zealand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ymbol"/>
              <a:buChar char="●"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islands of Tahiti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ymbol"/>
              <a:buChar char="●"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Hawaii—he died there in 1779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ymbol"/>
              <a:buNone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			textbook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</a:pPr>
            <a:endParaRPr sz="2500" b="0" i="0" u="none" strike="noStrike" cap="none" baseline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231775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Font typeface="Noto Symbol"/>
              <a:buNone/>
            </a:pPr>
            <a:endParaRPr sz="2500" b="0" i="0" u="none" strike="noStrike" cap="none" baseline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5" name="Shape 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77000" y="0"/>
            <a:ext cx="2666999" cy="169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Shape 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10200" y="4268787"/>
            <a:ext cx="3733800" cy="258921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Shape 46"/>
          <p:cNvSpPr txBox="1"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All About Salons…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4294967295"/>
          </p:nvPr>
        </p:nvSpPr>
        <p:spPr>
          <a:xfrm>
            <a:off x="152400" y="1219200"/>
            <a:ext cx="8763000" cy="541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social gathering, held by wealthy hostesses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Often held in mansions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Who’s invited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???-, a philosophe,</a:t>
            </a:r>
            <a:r>
              <a:rPr lang="en-US" sz="3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good poet, a witty conversationalist, and a talented musician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Guests would enjoy famous poems, plays and music</a:t>
            </a: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 idx="4294967295"/>
          </p:nvPr>
        </p:nvSpPr>
        <p:spPr>
          <a:xfrm>
            <a:off x="1370012" y="301625"/>
            <a:ext cx="7313612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Madame Marie Therese Geoffrin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4294967295"/>
          </p:nvPr>
        </p:nvSpPr>
        <p:spPr>
          <a:xfrm>
            <a:off x="1370012" y="1827211"/>
            <a:ext cx="7313612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Married a wealthy manufacturer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Most influential salon hostess of her day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Mondays were for entertaining the talented artists of Paris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Wednesdays were reserved for writers and scientists dining at her expensive table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Known for being extremely proper and civilized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Was generous and cared for all guests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ymbol"/>
              <a:buNone/>
            </a:pPr>
            <a:r>
              <a:rPr lang="en-US" sz="2500" b="0" i="0" u="none" strike="noStrike" cap="none" baseline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			textbook</a:t>
            </a:r>
          </a:p>
          <a:p>
            <a:pPr marL="342900" marR="0" lvl="0" indent="-231775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Font typeface="Noto Symbol"/>
              <a:buNone/>
            </a:pPr>
            <a:endParaRPr sz="2500" b="0" i="0" u="none" strike="noStrike" cap="none" baseline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Shape 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83475" y="0"/>
            <a:ext cx="1660525" cy="2209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1443037" y="985837"/>
            <a:ext cx="7239000" cy="1444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Musical Composers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subTitle" idx="1"/>
          </p:nvPr>
        </p:nvSpPr>
        <p:spPr>
          <a:xfrm>
            <a:off x="1443037" y="3427412"/>
            <a:ext cx="7239000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❖"/>
            </a:pPr>
            <a:r>
              <a:rPr lang="en-US" sz="29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Mozart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❖"/>
            </a:pPr>
            <a:r>
              <a:rPr lang="en-US" sz="29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Bach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❖"/>
            </a:pPr>
            <a:r>
              <a:rPr lang="en-US" sz="29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Beethoven</a:t>
            </a:r>
          </a:p>
        </p:txBody>
      </p:sp>
      <p:pic>
        <p:nvPicPr>
          <p:cNvPr id="82" name="Shape 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9200" y="3733800"/>
            <a:ext cx="2111375" cy="2173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05600" y="685800"/>
            <a:ext cx="819150" cy="1038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57800"/>
            <a:ext cx="9144000" cy="160019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>
            <a:spLocks noGrp="1"/>
          </p:cNvSpPr>
          <p:nvPr>
            <p:ph type="title" idx="4294967295"/>
          </p:nvPr>
        </p:nvSpPr>
        <p:spPr>
          <a:xfrm>
            <a:off x="1370012" y="301625"/>
            <a:ext cx="7313612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Ludwig van Beethoven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4294967295"/>
          </p:nvPr>
        </p:nvSpPr>
        <p:spPr>
          <a:xfrm>
            <a:off x="914400" y="1827211"/>
            <a:ext cx="8077199" cy="48021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Beethoven born Bonn (located in modern day Germany) Dec. 17, 1770.</a:t>
            </a:r>
            <a:b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(1770-1827)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Greatest European composer of all time.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His earlier works were in the same classical style as Mozart’s, however, the music of Beethoven’s later years carried music on into the Age of Romanticism.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Wrote 138 </a:t>
            </a:r>
            <a:r>
              <a:rPr lang="en-US" sz="2500" b="0" i="0" u="none" strike="noStrike" cap="none" baseline="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operas</a:t>
            </a:r>
            <a:endParaRPr lang="en-US" sz="2500" b="0" i="0" u="none" strike="noStrike" cap="none" baseline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8" name="Shape 10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15200" y="0"/>
            <a:ext cx="1828800" cy="236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/>
          <p:nvPr/>
        </p:nvSpPr>
        <p:spPr>
          <a:xfrm>
            <a:off x="914400" y="6477000"/>
            <a:ext cx="731520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http://www.lucare.com/immortal/childhood.html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 idx="4294967295"/>
          </p:nvPr>
        </p:nvSpPr>
        <p:spPr>
          <a:xfrm>
            <a:off x="1370012" y="301625"/>
            <a:ext cx="7313612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Wolfgang Amadeus Mozart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4294967295"/>
          </p:nvPr>
        </p:nvSpPr>
        <p:spPr>
          <a:xfrm>
            <a:off x="914400" y="1752600"/>
            <a:ext cx="8077199" cy="487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7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 child prodigy who began </a:t>
            </a:r>
            <a:r>
              <a:rPr lang="en-US" sz="22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composing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ymbol"/>
              <a:buNone/>
            </a:pPr>
            <a:r>
              <a:rPr lang="en-US" sz="27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music at the age of 5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7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Known for his operas: At age 12-he wrote his first opera.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7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His great operas : </a:t>
            </a:r>
            <a:r>
              <a:rPr lang="en-US" sz="2700" b="0" i="1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Marriage of Figaro</a:t>
            </a:r>
            <a:r>
              <a:rPr lang="en-US" sz="27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2700" b="0" i="1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Don Giovanni</a:t>
            </a:r>
            <a:r>
              <a:rPr lang="en-US" sz="27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and </a:t>
            </a:r>
            <a:r>
              <a:rPr lang="en-US" sz="2700" b="0" i="1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Magic Flute</a:t>
            </a:r>
            <a:r>
              <a:rPr lang="en-US" sz="27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– are widely performed today 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7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He died in poverty, at the age of 35 in 1791 (1756-1791).</a:t>
            </a:r>
          </a:p>
          <a:p>
            <a:pPr marL="2057400" marR="0" lvl="4" indent="-2286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ymbol"/>
              <a:buNone/>
            </a:pPr>
            <a:r>
              <a:rPr lang="en-US" sz="19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	Textbook</a:t>
            </a: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18400" y="0"/>
            <a:ext cx="1625599" cy="213359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/>
        </p:nvSpPr>
        <p:spPr>
          <a:xfrm>
            <a:off x="1279525" y="488950"/>
            <a:ext cx="1841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 idx="4294967295"/>
          </p:nvPr>
        </p:nvSpPr>
        <p:spPr>
          <a:xfrm>
            <a:off x="1370012" y="301625"/>
            <a:ext cx="7313612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Johann Sebastian Bach 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4294967295"/>
          </p:nvPr>
        </p:nvSpPr>
        <p:spPr>
          <a:xfrm>
            <a:off x="914400" y="1827211"/>
            <a:ext cx="8077199" cy="48783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1685-1750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baroque period, which in French, means “odd” and is noted for its complexity and drama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Bach created intricate counterpoint (weaving numerous melodies together) which he learned about through the organ.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Had very unique, ornate style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Wrote over 1000 works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Is known as the greatest baroque composer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ymbo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	http://w3.rz-berlin.mpg.de/cmp/bachjs.html</a:t>
            </a: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16800" y="0"/>
            <a:ext cx="1727199" cy="2125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" y="381000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ctrTitle"/>
          </p:nvPr>
        </p:nvSpPr>
        <p:spPr>
          <a:xfrm>
            <a:off x="685800" y="838200"/>
            <a:ext cx="7772400" cy="1828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1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800" b="0" i="0" u="none" strike="noStrike" cap="none" baseline="0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Enlightened Despots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 idx="4294967295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is an Enlightened Despot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5029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nlightened 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despots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-&gt;European 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rulers that contributed to their kingdom in both good and bad ways. </a:t>
            </a:r>
            <a:endParaRPr lang="en-US" sz="28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lvl="1" indent="-342900">
              <a:lnSpc>
                <a:spcPct val="80000"/>
              </a:lnSpc>
              <a:spcBef>
                <a:spcPts val="0"/>
              </a:spcBef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term enlightened despots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is 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an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oxymoron.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endParaRPr lang="en-US" sz="2800" b="0" i="0" u="none" strike="noStrike" cap="none" baseline="0" dirty="0" smtClean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most important enlightened despots were Frederick the Great of Prussia, who ruled from 1740-1786, Joseph II of Austria (1780-1792), and Catherine the Great of Russia (1762-1796).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endParaRPr lang="en-US" b="0" i="0" u="sng" strike="noStrike" cap="none" baseline="0" dirty="0">
              <a:solidFill>
                <a:schemeClr val="hlink"/>
              </a:solidFill>
              <a:latin typeface="Tahoma"/>
              <a:ea typeface="Tahoma"/>
              <a:cs typeface="Tahoma"/>
              <a:sym typeface="Tahoma"/>
              <a:hlinkClick r:id="rId3"/>
            </a:endParaRP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Shape 1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77000" y="4876800"/>
            <a:ext cx="2667000" cy="1785937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Shape 153"/>
          <p:cNvSpPr txBox="1">
            <a:spLocks noGrp="1"/>
          </p:cNvSpPr>
          <p:nvPr>
            <p:ph type="body" idx="4294967295"/>
          </p:nvPr>
        </p:nvSpPr>
        <p:spPr>
          <a:xfrm>
            <a:off x="304800" y="1219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Like Peter, westernized Russia (she was German!)</a:t>
            </a:r>
            <a:endParaRPr lang="en-US"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800" dirty="0" smtClean="0">
                <a:solidFill>
                  <a:schemeClr val="dk1"/>
                </a:solidFill>
              </a:rPr>
              <a:t>Financed Diderot, corresponded w/Voltaire</a:t>
            </a:r>
            <a:endParaRPr lang="en-US"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800" dirty="0" smtClean="0">
                <a:solidFill>
                  <a:schemeClr val="dk1"/>
                </a:solidFill>
              </a:rPr>
              <a:t>Failed at passing new “Enlightened Laws”- Nobles were too strong and a peasant uprising undermined her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Improved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Educational opportunities</a:t>
            </a:r>
            <a:endParaRPr lang="en-US"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Encouraged investment in underdeveloped foreign area’s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Tried to relax 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censorship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laws </a:t>
            </a:r>
            <a:r>
              <a:rPr lang="en-US" sz="12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http</a:t>
            </a:r>
            <a:r>
              <a:rPr lang="en-US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://staff.gps.edu/mines/Age%20of%20Absol%20-%20Enlightend%20Despots.htm                             </a:t>
            </a:r>
            <a:r>
              <a:rPr lang="en-US" sz="1200" b="1" i="0" u="sng" strike="noStrike" cap="none" baseline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cooler.irk.ru/ </a:t>
            </a:r>
            <a:r>
              <a:rPr lang="en-US" sz="1200" b="1" i="0" u="sng" strike="noStrike" cap="none" baseline="0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lt</a:t>
            </a:r>
            <a:r>
              <a:rPr lang="en-US" sz="1200" b="1" i="0" u="sng" strike="noStrike" cap="none" baseline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/livet_russia1.html</a:t>
            </a:r>
            <a:r>
              <a:rPr lang="en-US" sz="1200" b="0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70800" y="76200"/>
            <a:ext cx="14732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Shape 155"/>
          <p:cNvSpPr txBox="1"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Catherine the Great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CAE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Thomas </a:t>
            </a:r>
            <a:r>
              <a:rPr lang="en-US" sz="4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Hobbes(1588-1679</a:t>
            </a:r>
            <a:r>
              <a:rPr lang="en-US" sz="4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21771" y="1219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Studied elements of law and natural politics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Wrote Leviathan.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dirty="0" smtClean="0">
                <a:solidFill>
                  <a:schemeClr val="dk1"/>
                </a:solidFill>
              </a:rPr>
              <a:t>For Hobbes God doesn’t make leaders but society does, nonetheless an absolute leader is necessary since people are selfish and greedy</a:t>
            </a:r>
            <a:endParaRPr lang="en-US"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convinced </a:t>
            </a: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that the methods used by mathematicians and scientists hold the greatest promise for advances in human knowledge.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“Curiosity is the lust of the Mind.”</a:t>
            </a:r>
          </a:p>
        </p:txBody>
      </p:sp>
      <p:pic>
        <p:nvPicPr>
          <p:cNvPr id="36" name="Shape 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62800" y="0"/>
            <a:ext cx="1724025" cy="1728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Shape 1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60" y="-76200"/>
            <a:ext cx="1811337" cy="220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86400" y="228600"/>
            <a:ext cx="3657600" cy="2170112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Shape 162"/>
          <p:cNvSpPr txBox="1">
            <a:spLocks noGrp="1"/>
          </p:cNvSpPr>
          <p:nvPr>
            <p:ph type="title" idx="4294967295"/>
          </p:nvPr>
        </p:nvSpPr>
        <p:spPr>
          <a:xfrm>
            <a:off x="457200" y="228600"/>
            <a:ext cx="9223375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4000" b="1" i="0" u="none" strike="noStrike" cap="none" baseline="0" dirty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/>
            </a:r>
            <a:br>
              <a:rPr lang="en-US" sz="4000" b="1" i="0" u="none" strike="noStrike" cap="none" baseline="0" dirty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4000" b="1" i="0" u="none" strike="noStrike" cap="none" baseline="0" dirty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 	</a:t>
            </a:r>
            <a:r>
              <a:rPr lang="en-US" sz="4400" b="1" i="0" u="none" strike="noStrike" cap="none" baseline="0" dirty="0">
                <a:solidFill>
                  <a:srgbClr val="D60093"/>
                </a:solidFill>
                <a:latin typeface="Arial Black"/>
                <a:ea typeface="Arial Black"/>
                <a:cs typeface="Arial Black"/>
                <a:sym typeface="Arial Black"/>
              </a:rPr>
              <a:t>Fredrick II of Prussia</a:t>
            </a:r>
            <a:r>
              <a:rPr lang="en-US" sz="4000" b="1" i="0" u="none" strike="noStrike" cap="none" baseline="0" dirty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4000" b="1" i="0" u="none" strike="noStrike" cap="none" baseline="0" dirty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endParaRPr lang="en-US" sz="4000" b="1" i="0" u="none" strike="noStrike" cap="none" baseline="0" dirty="0">
              <a:solidFill>
                <a:schemeClr val="dk2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63" name="Shape 163"/>
          <p:cNvSpPr txBox="1">
            <a:spLocks noGrp="1"/>
          </p:cNvSpPr>
          <p:nvPr>
            <p:ph type="body" idx="4294967295"/>
          </p:nvPr>
        </p:nvSpPr>
        <p:spPr>
          <a:xfrm>
            <a:off x="609600" y="2209800"/>
            <a:ext cx="8001000" cy="419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ymbol"/>
              <a:buChar char="▪"/>
            </a:pPr>
            <a:r>
              <a:rPr lang="en-US" sz="2800" b="0" i="0" u="none" strike="noStrike" cap="none" baseline="0" dirty="0" smtClean="0">
                <a:solidFill>
                  <a:srgbClr val="D60093"/>
                </a:solidFill>
                <a:latin typeface="Arial"/>
                <a:ea typeface="Arial"/>
                <a:cs typeface="Arial"/>
                <a:sym typeface="Arial"/>
              </a:rPr>
              <a:t>Empowered Nobles and</a:t>
            </a:r>
            <a:r>
              <a:rPr lang="en-US" sz="2800" b="0" i="0" u="none" strike="noStrike" cap="none" dirty="0" smtClean="0">
                <a:solidFill>
                  <a:srgbClr val="D60093"/>
                </a:solidFill>
                <a:latin typeface="Arial"/>
                <a:ea typeface="Arial"/>
                <a:cs typeface="Arial"/>
                <a:sym typeface="Arial"/>
              </a:rPr>
              <a:t> expanded serfdom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ymbol"/>
              <a:buChar char="▪"/>
            </a:pPr>
            <a:r>
              <a:rPr lang="en-US" sz="2800" b="0" i="0" u="none" strike="noStrike" cap="none" baseline="0" dirty="0" smtClean="0">
                <a:solidFill>
                  <a:srgbClr val="D60093"/>
                </a:solidFill>
                <a:latin typeface="Arial"/>
                <a:ea typeface="Arial"/>
                <a:cs typeface="Arial"/>
                <a:sym typeface="Arial"/>
              </a:rPr>
              <a:t>Developed more religious </a:t>
            </a:r>
            <a:r>
              <a:rPr lang="en-US" sz="2800" b="0" i="0" u="none" strike="noStrike" cap="none" baseline="0" dirty="0">
                <a:solidFill>
                  <a:srgbClr val="D60093"/>
                </a:solidFill>
                <a:latin typeface="Arial"/>
                <a:ea typeface="Arial"/>
                <a:cs typeface="Arial"/>
                <a:sym typeface="Arial"/>
              </a:rPr>
              <a:t>tolerance and granted freedom of the press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ymbol"/>
              <a:buChar char="▪"/>
            </a:pPr>
            <a:r>
              <a:rPr lang="en-US" sz="2800" b="0" i="0" u="none" strike="noStrike" cap="none" baseline="0" dirty="0">
                <a:solidFill>
                  <a:srgbClr val="D60093"/>
                </a:solidFill>
                <a:latin typeface="Arial"/>
                <a:ea typeface="Arial"/>
                <a:cs typeface="Arial"/>
                <a:sym typeface="Arial"/>
              </a:rPr>
              <a:t>Established individual protections against the law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ymbol"/>
              <a:buChar char="▪"/>
            </a:pPr>
            <a:r>
              <a:rPr lang="en-US" sz="2800" b="0" i="0" u="none" strike="noStrike" cap="none" baseline="0" dirty="0">
                <a:solidFill>
                  <a:srgbClr val="D60093"/>
                </a:solidFill>
                <a:latin typeface="Arial"/>
                <a:ea typeface="Arial"/>
                <a:cs typeface="Arial"/>
                <a:sym typeface="Arial"/>
              </a:rPr>
              <a:t>Established the first German law code and enforced general education rules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lang="en-US" sz="28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ymbol"/>
              <a:buChar char="▪"/>
            </a:pPr>
            <a:r>
              <a:rPr lang="en-US" sz="2800" dirty="0" smtClean="0">
                <a:solidFill>
                  <a:schemeClr val="dk1"/>
                </a:solidFill>
              </a:rPr>
              <a:t>Called himself, “First Servant of the State”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ymbol"/>
              <a:buChar char="▪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Befriended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Voltaire but later exiled him</a:t>
            </a:r>
            <a:endParaRPr lang="en-US"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114285"/>
            </a:pPr>
            <a:endParaRPr lang="en-US"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Shape 1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0480"/>
            <a:ext cx="2435224" cy="1522412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>
            <a:spLocks noGrp="1"/>
          </p:cNvSpPr>
          <p:nvPr>
            <p:ph type="title" idx="4294967295"/>
          </p:nvPr>
        </p:nvSpPr>
        <p:spPr>
          <a:xfrm>
            <a:off x="2286000" y="30480"/>
            <a:ext cx="7162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Josef Hapsburg of Austria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30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Ruled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with his mother for 15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yrs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!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Holy 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Roman Empire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Placed the State in charge of Education, provided great Religious toleration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Tried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to free serfs.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Died before his ideas could be fully implemented!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On his gravestone- per his instructions</a:t>
            </a:r>
          </a:p>
          <a:p>
            <a:pPr marL="342900" lvl="4" indent="-342900">
              <a:spcBef>
                <a:spcPts val="560"/>
              </a:spcBef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dirty="0" smtClean="0"/>
              <a:t>Here </a:t>
            </a:r>
            <a:r>
              <a:rPr lang="en-US" sz="2800" dirty="0"/>
              <a:t>lies </a:t>
            </a:r>
            <a:r>
              <a:rPr lang="en-US" sz="2800" i="1" dirty="0"/>
              <a:t>Joseph II</a:t>
            </a:r>
            <a:r>
              <a:rPr lang="en-US" sz="2800" dirty="0"/>
              <a:t>, who failed in all he undertook.</a:t>
            </a:r>
            <a:endParaRPr lang="en-US" sz="2800" b="0" i="0" u="none" strike="noStrike" cap="none" dirty="0" smtClean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 idx="4294967295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they did wrong (DESPOTIC)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30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4999"/>
              <a:buFont typeface="Noto Symbol"/>
              <a:buChar char="●"/>
            </a:pPr>
            <a:r>
              <a:rPr lang="en-US" sz="2800" b="1" i="0" u="sng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Joseph  of Austria’s</a:t>
            </a:r>
            <a:r>
              <a:rPr lang="en-US" sz="2000" b="1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1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reforms disrupted the stability of Habsburg Empire</a:t>
            </a:r>
            <a:r>
              <a:rPr lang="en-US" sz="2400" b="1" i="0" u="none" strike="noStrike" cap="none" baseline="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4999"/>
              <a:buFont typeface="Noto Symbol"/>
              <a:buChar char="●"/>
            </a:pPr>
            <a:endParaRPr lang="en-US" sz="2400" b="1" i="0" u="none" strike="noStrike" cap="none" baseline="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65000"/>
              <a:buFont typeface="Noto Symbol"/>
              <a:buChar char="●"/>
            </a:pPr>
            <a:r>
              <a:rPr lang="en-US" sz="2800" b="1" i="0" u="sng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Frederick of Prussia</a:t>
            </a:r>
            <a:r>
              <a:rPr lang="en-US" sz="2400" b="1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invaded the province of Silesia to gain land. He violated a treaty, 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64999"/>
              <a:buFont typeface="Noto Symbol"/>
              <a:buChar char="●"/>
            </a:pPr>
            <a:r>
              <a:rPr lang="en-US" sz="2000" b="1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Frederick argued between nations and became void when it was no longer beneficial for the state to exist.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64999"/>
              <a:buFont typeface="Noto Symbol"/>
              <a:buChar char="●"/>
            </a:pPr>
            <a:r>
              <a:rPr lang="en-US" sz="2000" b="1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He initially liked Voltaire but when Voltaire no longer agreed with him ended his </a:t>
            </a:r>
            <a:r>
              <a:rPr lang="en-US" sz="2000" b="1" i="0" u="none" strike="noStrike" cap="none" baseline="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friendship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64999"/>
              <a:buFont typeface="Noto Symbol"/>
              <a:buChar char="●"/>
            </a:pPr>
            <a:endParaRPr lang="en-US" sz="2000" b="1" i="0" u="none" strike="noStrike" cap="none" baseline="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65000"/>
              <a:buFont typeface="Noto Symbol"/>
              <a:buChar char="●"/>
            </a:pPr>
            <a:r>
              <a:rPr lang="en-US" sz="2400" b="1" i="0" u="sng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Catherine the Great (Russia)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ct val="64999"/>
              <a:buFont typeface="Noto Symbol"/>
              <a:buChar char="●"/>
            </a:pPr>
            <a:r>
              <a:rPr lang="en-US" sz="1800" b="1" i="0" u="none" strike="noStrike" cap="none" baseline="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May have murdered her husband, she also did not free the serfs, she generally supported the nobles.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474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921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John </a:t>
            </a:r>
            <a:r>
              <a:rPr lang="en-US" sz="4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Locke</a:t>
            </a:r>
            <a:r>
              <a:rPr lang="en-US" sz="40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(1632-1704</a:t>
            </a:r>
            <a:r>
              <a:rPr lang="en-US" sz="4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05228" y="9525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Said people had a natural right to pursue life, liberty and land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lang="en-US"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Also said that if the government was insufficient then, the governed had a right to overthrow the government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dirty="0" smtClean="0">
                <a:solidFill>
                  <a:schemeClr val="dk1"/>
                </a:solidFill>
              </a:rPr>
              <a:t>Believed that children were born with a “blank slate” and then their environment shapes and educates them.</a:t>
            </a:r>
            <a:endParaRPr lang="en-US"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Founding </a:t>
            </a: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Fathers 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wrote </a:t>
            </a: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Declaration of Independence with 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some </a:t>
            </a: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Locke’s ideas.</a:t>
            </a:r>
          </a:p>
        </p:txBody>
      </p:sp>
      <p:pic>
        <p:nvPicPr>
          <p:cNvPr id="57" name="Shape 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0000" y="228600"/>
            <a:ext cx="1371599" cy="14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474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Jean </a:t>
            </a:r>
            <a:r>
              <a:rPr lang="en-US" sz="4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Jacques-Rousseau</a:t>
            </a:r>
            <a:br>
              <a:rPr lang="en-US" sz="4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(1712-1778</a:t>
            </a:r>
            <a:r>
              <a:rPr lang="en-US" sz="4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 Contract- argued that men are born free but everywhere in chains.  He saw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existing societies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limiting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peoples’ potential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.” </a:t>
            </a:r>
          </a:p>
          <a:p>
            <a:pPr marL="342900" indent="-342900">
              <a:lnSpc>
                <a:spcPct val="90000"/>
              </a:lnSpc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dirty="0">
                <a:solidFill>
                  <a:schemeClr val="dk1"/>
                </a:solidFill>
              </a:rPr>
              <a:t>In “The Social Contract” </a:t>
            </a:r>
            <a:r>
              <a:rPr lang="en-US" sz="2800" dirty="0" smtClean="0">
                <a:solidFill>
                  <a:schemeClr val="dk1"/>
                </a:solidFill>
              </a:rPr>
              <a:t> </a:t>
            </a:r>
            <a:r>
              <a:rPr lang="en-US" sz="2800" dirty="0">
                <a:solidFill>
                  <a:schemeClr val="dk1"/>
                </a:solidFill>
              </a:rPr>
              <a:t>argued </a:t>
            </a:r>
            <a:r>
              <a:rPr lang="en-US" sz="2800" dirty="0" smtClean="0">
                <a:solidFill>
                  <a:schemeClr val="dk1"/>
                </a:solidFill>
              </a:rPr>
              <a:t>-society </a:t>
            </a:r>
            <a:r>
              <a:rPr lang="en-US" sz="2800" dirty="0">
                <a:solidFill>
                  <a:schemeClr val="dk1"/>
                </a:solidFill>
              </a:rPr>
              <a:t>should be ruled by the “General Will”. Unclear what is the general will- not necessarily majority </a:t>
            </a:r>
            <a:r>
              <a:rPr lang="en-US" sz="2800" dirty="0" smtClean="0">
                <a:solidFill>
                  <a:schemeClr val="dk1"/>
                </a:solidFill>
              </a:rPr>
              <a:t>rule- but this General Will, will unlock man’s potential</a:t>
            </a:r>
          </a:p>
          <a:p>
            <a:pPr marL="342900" lvl="0" indent="-342900">
              <a:lnSpc>
                <a:spcPct val="90000"/>
              </a:lnSpc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dirty="0">
                <a:solidFill>
                  <a:schemeClr val="dk1"/>
                </a:solidFill>
              </a:rPr>
              <a:t>Those who fail to abide by General Will should be </a:t>
            </a:r>
            <a:r>
              <a:rPr lang="en-US" sz="2800" dirty="0" smtClean="0">
                <a:solidFill>
                  <a:schemeClr val="dk1"/>
                </a:solidFill>
              </a:rPr>
              <a:t>exiled. (Despots have used his ideas)</a:t>
            </a:r>
            <a:endParaRPr lang="en-US" sz="2800" dirty="0">
              <a:solidFill>
                <a:schemeClr val="dk1"/>
              </a:solidFill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Like John Locke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 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essentially good, and people are corrupted by the environment in which they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live</a:t>
            </a:r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Shape 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600" y="228600"/>
            <a:ext cx="1181100" cy="1428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585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Baron de Montesquieu</a:t>
            </a:r>
            <a:b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(1689-1755)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Frenchman</a:t>
            </a:r>
            <a:r>
              <a:rPr lang="en-US" sz="3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he compared the British Government system to French and concluded that a government with checks and balances </a:t>
            </a:r>
            <a:r>
              <a:rPr lang="en-US" sz="3200" dirty="0" smtClean="0">
                <a:solidFill>
                  <a:schemeClr val="dk1"/>
                </a:solidFill>
              </a:rPr>
              <a:t>was </a:t>
            </a:r>
            <a:r>
              <a:rPr lang="en-US" sz="3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far </a:t>
            </a:r>
            <a:r>
              <a:rPr lang="en-US" sz="3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better.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aseline="0" dirty="0" smtClean="0">
                <a:solidFill>
                  <a:schemeClr val="dk1"/>
                </a:solidFill>
              </a:rPr>
              <a:t>Worried</a:t>
            </a:r>
            <a:r>
              <a:rPr lang="en-US" sz="3200" dirty="0" smtClean="0">
                <a:solidFill>
                  <a:schemeClr val="dk1"/>
                </a:solidFill>
              </a:rPr>
              <a:t> that power leads to abuse of power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42900" indent="-342900">
              <a:lnSpc>
                <a:spcPct val="9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dirty="0" smtClean="0">
                <a:solidFill>
                  <a:schemeClr val="dk1"/>
                </a:solidFill>
              </a:rPr>
              <a:t>Believed </a:t>
            </a:r>
            <a:r>
              <a:rPr lang="en-US" sz="3200" dirty="0">
                <a:solidFill>
                  <a:schemeClr val="dk1"/>
                </a:solidFill>
              </a:rPr>
              <a:t>there were 3 types of government: </a:t>
            </a:r>
            <a:r>
              <a:rPr lang="en-US" sz="3200" dirty="0" smtClean="0">
                <a:solidFill>
                  <a:schemeClr val="dk1"/>
                </a:solidFill>
              </a:rPr>
              <a:t> </a:t>
            </a:r>
            <a:r>
              <a:rPr lang="en-US" sz="3200" dirty="0">
                <a:solidFill>
                  <a:schemeClr val="dk1"/>
                </a:solidFill>
              </a:rPr>
              <a:t>Republic a monarchy and a Despotism (rule by a dictator</a:t>
            </a:r>
            <a:r>
              <a:rPr lang="en-US" sz="3200" dirty="0" smtClean="0">
                <a:solidFill>
                  <a:schemeClr val="dk1"/>
                </a:solidFill>
              </a:rPr>
              <a:t>)</a:t>
            </a:r>
            <a:endParaRPr lang="en-US" sz="32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dirty="0" smtClean="0">
                <a:solidFill>
                  <a:schemeClr val="dk1"/>
                </a:solidFill>
              </a:rPr>
              <a:t>Also spoke about tolerance.</a:t>
            </a:r>
            <a:endParaRPr lang="en-US"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" name="Shape 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91400" y="0"/>
            <a:ext cx="1447800" cy="160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585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0207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Voltaire</a:t>
            </a:r>
            <a:r>
              <a:rPr lang="en-US" sz="40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(1694-1778</a:t>
            </a:r>
            <a:r>
              <a:rPr lang="en-US" sz="4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4294967295"/>
          </p:nvPr>
        </p:nvSpPr>
        <p:spPr>
          <a:xfrm>
            <a:off x="304800" y="13716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</a:rPr>
              <a:t>P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romoted </a:t>
            </a: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religious freedom and defended civil 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liberties-</a:t>
            </a:r>
            <a:r>
              <a:rPr lang="en-US" sz="3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Some call Enlightenment the Age of Reason</a:t>
            </a:r>
            <a:endParaRPr lang="en-US"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</a:rPr>
              <a:t>O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utspoken </a:t>
            </a: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supporter of social reform in the French government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Especially</a:t>
            </a:r>
            <a:r>
              <a:rPr lang="en-US" sz="3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 reference to toleration and superstition.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aseline="0" dirty="0" smtClean="0">
                <a:solidFill>
                  <a:schemeClr val="dk1"/>
                </a:solidFill>
              </a:rPr>
              <a:t>Book</a:t>
            </a:r>
            <a:r>
              <a:rPr lang="en-US" sz="3200" dirty="0" smtClean="0">
                <a:solidFill>
                  <a:schemeClr val="dk1"/>
                </a:solidFill>
              </a:rPr>
              <a:t>, </a:t>
            </a:r>
            <a:r>
              <a:rPr lang="en-US" sz="3200" i="1" dirty="0" err="1" smtClean="0">
                <a:solidFill>
                  <a:schemeClr val="dk1"/>
                </a:solidFill>
              </a:rPr>
              <a:t>Candide</a:t>
            </a:r>
            <a:r>
              <a:rPr lang="en-US" sz="3200" dirty="0" smtClean="0">
                <a:solidFill>
                  <a:schemeClr val="dk1"/>
                </a:solidFill>
              </a:rPr>
              <a:t>, focused on </a:t>
            </a:r>
            <a:r>
              <a:rPr lang="en-US" sz="3200" dirty="0" err="1" smtClean="0">
                <a:solidFill>
                  <a:schemeClr val="dk1"/>
                </a:solidFill>
              </a:rPr>
              <a:t>Huegonot</a:t>
            </a:r>
            <a:r>
              <a:rPr lang="en-US" sz="3200" dirty="0" smtClean="0">
                <a:solidFill>
                  <a:schemeClr val="dk1"/>
                </a:solidFill>
              </a:rPr>
              <a:t> improperly persecuted because of his faith</a:t>
            </a:r>
            <a:endParaRPr lang="en-US"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“Common sense is not so common”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dirty="0" smtClean="0">
                <a:solidFill>
                  <a:schemeClr val="dk1"/>
                </a:solidFill>
              </a:rPr>
              <a:t>Wrote 100s of letters to leaders and other philosophes throughout Europe.</a:t>
            </a:r>
            <a:endParaRPr lang="en-US"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" name="Shape 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48600" y="-14513"/>
            <a:ext cx="1259114" cy="13099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060980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 idx="4294967295"/>
          </p:nvPr>
        </p:nvSpPr>
        <p:spPr>
          <a:xfrm>
            <a:off x="1370012" y="301625"/>
            <a:ext cx="7313612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Denis Diderot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4294967295"/>
          </p:nvPr>
        </p:nvSpPr>
        <p:spPr>
          <a:xfrm>
            <a:off x="914400" y="1827211"/>
            <a:ext cx="8077199" cy="48021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Wrote the first set of Encyclopedias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Worked for 20 years to finish the project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500" b="0" i="0" u="none" strike="noStrike" cap="none" baseline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Encyclopedias included: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ymbol"/>
              <a:buChar char="●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Sciences,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mathematics</a:t>
            </a:r>
            <a:r>
              <a:rPr lang="en-US" sz="2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music</a:t>
            </a:r>
            <a:r>
              <a:rPr lang="en-US" sz="2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art</a:t>
            </a:r>
            <a:r>
              <a:rPr lang="en-US" sz="2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medicine</a:t>
            </a: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government</a:t>
            </a: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law,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Geography</a:t>
            </a:r>
          </a:p>
          <a:p>
            <a:pPr marL="457200" marR="0" lvl="1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ct val="70000"/>
            </a:pP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Governments sought to Censor material</a:t>
            </a:r>
          </a:p>
          <a:p>
            <a:pPr marL="457200" marR="0" lvl="1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ct val="70000"/>
            </a:pP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Catherine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the Great became Devotee- invited him to St. Petersburg when he became destitute</a:t>
            </a:r>
            <a:endParaRPr lang="en-US" sz="2800" b="0" i="0" u="none" strike="noStrike" cap="none" baseline="0" dirty="0" smtClean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indent="-285750">
              <a:spcBef>
                <a:spcPts val="420"/>
              </a:spcBef>
              <a:buClr>
                <a:schemeClr val="accent2"/>
              </a:buClr>
              <a:buSzPct val="70000"/>
              <a:buFont typeface="Noto Symbol"/>
              <a:buChar char="●"/>
            </a:pPr>
            <a:endParaRPr lang="en-US" sz="2800" b="0" i="0" u="none" strike="noStrike" cap="none" baseline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0911" y="0"/>
            <a:ext cx="1843087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 idx="4294967295"/>
          </p:nvPr>
        </p:nvSpPr>
        <p:spPr>
          <a:xfrm>
            <a:off x="1370012" y="301625"/>
            <a:ext cx="7313612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Diderot continued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4294967295"/>
          </p:nvPr>
        </p:nvSpPr>
        <p:spPr>
          <a:xfrm>
            <a:off x="1370012" y="1827211"/>
            <a:ext cx="7313612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9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first volume of the set was distributed to 1,431 people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9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Hostesses such as Madame Geoffrin sponsored the effort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2"/>
              </a:buClr>
              <a:buSzPct val="70000"/>
              <a:buFont typeface="Noto Symbol"/>
              <a:buChar char="○"/>
            </a:pPr>
            <a:r>
              <a:rPr lang="en-US" sz="29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Encyclopedia inspired the English and the Scottish to publish their own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ymbol"/>
              <a:buNone/>
            </a:pPr>
            <a:r>
              <a:rPr lang="en-US" sz="2900" b="0" i="0" u="none" strike="noStrike" cap="none" baseline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				textbook</a:t>
            </a:r>
          </a:p>
        </p:txBody>
      </p:sp>
      <p:pic>
        <p:nvPicPr>
          <p:cNvPr id="68" name="Shape 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3150" y="4724400"/>
            <a:ext cx="1720850" cy="213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9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06067" y="-32657"/>
            <a:ext cx="2346324" cy="26669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94"/>
          <p:cNvSpPr txBox="1">
            <a:spLocks/>
          </p:cNvSpPr>
          <p:nvPr/>
        </p:nvSpPr>
        <p:spPr>
          <a:xfrm>
            <a:off x="-609600" y="316138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1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pPr algn="ctr"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dirty="0" smtClean="0">
                <a:solidFill>
                  <a:schemeClr val="dk2"/>
                </a:solidFill>
              </a:rPr>
              <a:t>Adam Smith</a:t>
            </a:r>
          </a:p>
          <a:p>
            <a:pPr algn="ctr">
              <a:buClr>
                <a:schemeClr val="dk2"/>
              </a:buClr>
              <a:buSzPct val="25000"/>
              <a:buFont typeface="Arial"/>
              <a:buNone/>
            </a:pPr>
            <a:r>
              <a:rPr lang="en-US" sz="2800" dirty="0" smtClean="0">
                <a:solidFill>
                  <a:schemeClr val="dk2"/>
                </a:solidFill>
              </a:rPr>
              <a:t>Economic Theory</a:t>
            </a:r>
          </a:p>
          <a:p>
            <a:pPr algn="ctr">
              <a:buClr>
                <a:schemeClr val="dk2"/>
              </a:buClr>
              <a:buSzPct val="25000"/>
              <a:buFont typeface="Arial"/>
              <a:buNone/>
            </a:pPr>
            <a:r>
              <a:rPr lang="en-US" sz="2800" dirty="0" smtClean="0">
                <a:solidFill>
                  <a:schemeClr val="dk2"/>
                </a:solidFill>
              </a:rPr>
              <a:t>Wealth of Nations</a:t>
            </a:r>
            <a:endParaRPr lang="en-US" sz="2800" dirty="0">
              <a:solidFill>
                <a:schemeClr val="dk2"/>
              </a:solidFill>
            </a:endParaRPr>
          </a:p>
        </p:txBody>
      </p:sp>
      <p:sp>
        <p:nvSpPr>
          <p:cNvPr id="6" name="Shape 95"/>
          <p:cNvSpPr txBox="1">
            <a:spLocks/>
          </p:cNvSpPr>
          <p:nvPr/>
        </p:nvSpPr>
        <p:spPr>
          <a:xfrm>
            <a:off x="914400" y="1676400"/>
            <a:ext cx="8229600" cy="4530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indent="-213995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742950" marR="0" indent="-174625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●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143000" marR="0" indent="-137794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600200" marR="0" indent="-144144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●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057400" marR="0" indent="-15621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514600" marR="0" indent="-15621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429000" marR="0" indent="-156209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800600" marR="0" indent="-156209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6629400" marR="0" indent="-156209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○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 indent="-342900">
              <a:lnSpc>
                <a:spcPct val="90000"/>
              </a:lnSpc>
              <a:spcBef>
                <a:spcPts val="0"/>
              </a:spcBef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best economic system is based upon man’s inherent nature</a:t>
            </a:r>
          </a:p>
          <a:p>
            <a:pPr indent="-342900">
              <a:lnSpc>
                <a:spcPct val="90000"/>
              </a:lnSpc>
              <a:spcBef>
                <a:spcPts val="0"/>
              </a:spcBef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Three laws</a:t>
            </a:r>
            <a:endParaRPr lang="en-US" sz="2800" dirty="0" smtClean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>
              <a:lnSpc>
                <a:spcPct val="90000"/>
              </a:lnSpc>
              <a:spcBef>
                <a:spcPts val="560"/>
              </a:spcBef>
              <a:buClr>
                <a:schemeClr val="hlink"/>
              </a:buClr>
              <a:buSzPct val="59999"/>
              <a:buFont typeface="Noto Symbol"/>
              <a:buChar char="❑"/>
            </a:pP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Law of Self-interest</a:t>
            </a:r>
          </a:p>
          <a:p>
            <a:pPr indent="-342900">
              <a:lnSpc>
                <a:spcPct val="90000"/>
              </a:lnSpc>
              <a:spcBef>
                <a:spcPts val="560"/>
              </a:spcBef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People work for their own good</a:t>
            </a:r>
          </a:p>
          <a:p>
            <a:pPr indent="-342900">
              <a:lnSpc>
                <a:spcPct val="90000"/>
              </a:lnSpc>
              <a:spcBef>
                <a:spcPts val="560"/>
              </a:spcBef>
              <a:buClr>
                <a:schemeClr val="hlink"/>
              </a:buClr>
              <a:buSzPct val="59999"/>
              <a:buFont typeface="Noto Symbol"/>
              <a:buChar char="❑"/>
            </a:pP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Law of Competition Businesses compete for sales- better products, cheaper prices</a:t>
            </a:r>
          </a:p>
          <a:p>
            <a:pPr indent="-342900">
              <a:lnSpc>
                <a:spcPct val="90000"/>
              </a:lnSpc>
              <a:spcBef>
                <a:spcPts val="560"/>
              </a:spcBef>
              <a:buClr>
                <a:schemeClr val="hlink"/>
              </a:buClr>
              <a:buSzPct val="59999"/>
              <a:buFont typeface="Noto Symbol"/>
              <a:buChar char="❑"/>
            </a:pP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Law of supply and demand</a:t>
            </a:r>
          </a:p>
          <a:p>
            <a:pPr indent="-342900">
              <a:lnSpc>
                <a:spcPct val="90000"/>
              </a:lnSpc>
              <a:spcBef>
                <a:spcPts val="560"/>
              </a:spcBef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If the supply is great and demand is low then the price of the product </a:t>
            </a: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declines</a:t>
            </a:r>
          </a:p>
          <a:p>
            <a:pPr indent="-342900">
              <a:lnSpc>
                <a:spcPct val="90000"/>
              </a:lnSpc>
              <a:spcBef>
                <a:spcPts val="560"/>
              </a:spcBef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2800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Man is fundamentally good- government is necessary</a:t>
            </a:r>
            <a:endParaRPr lang="en-US" sz="2800" dirty="0" smtClean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3161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1144</Words>
  <Application>Microsoft Office PowerPoint</Application>
  <PresentationFormat>On-screen Show (4:3)</PresentationFormat>
  <Paragraphs>150</Paragraphs>
  <Slides>22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Philosophes, Leaders and the Enlightenment</vt:lpstr>
      <vt:lpstr>Thomas Hobbes(1588-1679)</vt:lpstr>
      <vt:lpstr>John Locke (1632-1704)</vt:lpstr>
      <vt:lpstr>Jean Jacques-Rousseau  (1712-1778)</vt:lpstr>
      <vt:lpstr>Baron de Montesquieu (1689-1755)</vt:lpstr>
      <vt:lpstr>Voltaire (1694-1778)</vt:lpstr>
      <vt:lpstr>Denis Diderot</vt:lpstr>
      <vt:lpstr>Diderot continued</vt:lpstr>
      <vt:lpstr>PowerPoint Presentation</vt:lpstr>
      <vt:lpstr>Royal Society of London</vt:lpstr>
      <vt:lpstr>All About Salons…</vt:lpstr>
      <vt:lpstr>Madame Marie Therese Geoffrin</vt:lpstr>
      <vt:lpstr>Musical Composers</vt:lpstr>
      <vt:lpstr>Ludwig van Beethoven</vt:lpstr>
      <vt:lpstr>Wolfgang Amadeus Mozart</vt:lpstr>
      <vt:lpstr>Johann Sebastian Bach </vt:lpstr>
      <vt:lpstr>Enlightened Despots</vt:lpstr>
      <vt:lpstr>What is an Enlightened Despot</vt:lpstr>
      <vt:lpstr>Catherine the Great</vt:lpstr>
      <vt:lpstr>   Fredrick II of Prussia  </vt:lpstr>
      <vt:lpstr>Josef Hapsburg of Austria</vt:lpstr>
      <vt:lpstr>What they did wrong (DESPOTIC)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Philosophers</dc:title>
  <dc:creator>Balazs, Stephen</dc:creator>
  <cp:lastModifiedBy>Administrator</cp:lastModifiedBy>
  <cp:revision>10</cp:revision>
  <dcterms:modified xsi:type="dcterms:W3CDTF">2015-04-08T11:39:09Z</dcterms:modified>
</cp:coreProperties>
</file>